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76532"/>
            <a:ext cx="7556421" cy="223277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Generative AI and LLMs: A Comprehensive Introduction</a:t>
            </a:r>
            <a:endParaRPr lang="en-US" sz="4650" dirty="0"/>
          </a:p>
        </p:txBody>
      </p:sp>
      <p:sp>
        <p:nvSpPr>
          <p:cNvPr id="4" name="Text 1"/>
          <p:cNvSpPr/>
          <p:nvPr/>
        </p:nvSpPr>
        <p:spPr>
          <a:xfrm>
            <a:off x="6280190" y="4349472"/>
            <a:ext cx="7556421"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Welcome to the world of Generative AI and Large Language Models. This presentation will guide you through the fundamentals. Explore the architecture, capabilities, and applications of these technologies. Understand their impact across various industries and domains.</a:t>
            </a:r>
            <a:endParaRPr lang="en-US" sz="1750" dirty="0"/>
          </a:p>
        </p:txBody>
      </p:sp>
      <p:sp>
        <p:nvSpPr>
          <p:cNvPr id="5" name="Shape 2"/>
          <p:cNvSpPr/>
          <p:nvPr/>
        </p:nvSpPr>
        <p:spPr>
          <a:xfrm>
            <a:off x="6280190" y="607314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80760"/>
            <a:ext cx="347663" cy="347663"/>
          </a:xfrm>
          <a:prstGeom prst="rect">
            <a:avLst/>
          </a:prstGeom>
        </p:spPr>
      </p:pic>
      <p:sp>
        <p:nvSpPr>
          <p:cNvPr id="7" name="Text 3"/>
          <p:cNvSpPr/>
          <p:nvPr/>
        </p:nvSpPr>
        <p:spPr>
          <a:xfrm>
            <a:off x="6756440" y="6056233"/>
            <a:ext cx="2750463"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Rinesh Sulendran</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52756"/>
            <a:ext cx="7858125"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Key Takeaways and Next Steps</a:t>
            </a:r>
            <a:endParaRPr lang="en-US" sz="4650" dirty="0"/>
          </a:p>
        </p:txBody>
      </p:sp>
      <p:sp>
        <p:nvSpPr>
          <p:cNvPr id="4" name="Shape 1"/>
          <p:cNvSpPr/>
          <p:nvPr/>
        </p:nvSpPr>
        <p:spPr>
          <a:xfrm>
            <a:off x="793790" y="5037177"/>
            <a:ext cx="4196358" cy="2074902"/>
          </a:xfrm>
          <a:prstGeom prst="roundRect">
            <a:avLst>
              <a:gd name="adj" fmla="val 4591"/>
            </a:avLst>
          </a:prstGeom>
          <a:solidFill>
            <a:srgbClr val="2F1D63"/>
          </a:solidFill>
          <a:ln w="7620">
            <a:solidFill>
              <a:srgbClr val="48367C"/>
            </a:solidFill>
            <a:prstDash val="solid"/>
          </a:ln>
        </p:spPr>
      </p:sp>
      <p:sp>
        <p:nvSpPr>
          <p:cNvPr id="5" name="Text 2"/>
          <p:cNvSpPr/>
          <p:nvPr/>
        </p:nvSpPr>
        <p:spPr>
          <a:xfrm>
            <a:off x="1028224" y="5271611"/>
            <a:ext cx="3727490"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Generative AI is transformative.</a:t>
            </a:r>
            <a:endParaRPr lang="en-US" sz="2300" dirty="0"/>
          </a:p>
        </p:txBody>
      </p:sp>
      <p:sp>
        <p:nvSpPr>
          <p:cNvPr id="6" name="Text 3"/>
          <p:cNvSpPr/>
          <p:nvPr/>
        </p:nvSpPr>
        <p:spPr>
          <a:xfrm>
            <a:off x="1028224" y="6151840"/>
            <a:ext cx="3727490"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changes how we create content.</a:t>
            </a:r>
            <a:endParaRPr lang="en-US" sz="1750" dirty="0"/>
          </a:p>
        </p:txBody>
      </p:sp>
      <p:sp>
        <p:nvSpPr>
          <p:cNvPr id="7" name="Shape 4"/>
          <p:cNvSpPr/>
          <p:nvPr/>
        </p:nvSpPr>
        <p:spPr>
          <a:xfrm>
            <a:off x="5216962" y="5037177"/>
            <a:ext cx="4196358" cy="2074902"/>
          </a:xfrm>
          <a:prstGeom prst="roundRect">
            <a:avLst>
              <a:gd name="adj" fmla="val 4591"/>
            </a:avLst>
          </a:prstGeom>
          <a:solidFill>
            <a:srgbClr val="2F1D63"/>
          </a:solidFill>
          <a:ln w="7620">
            <a:solidFill>
              <a:srgbClr val="48367C"/>
            </a:solidFill>
            <a:prstDash val="solid"/>
          </a:ln>
        </p:spPr>
      </p:sp>
      <p:sp>
        <p:nvSpPr>
          <p:cNvPr id="8" name="Text 5"/>
          <p:cNvSpPr/>
          <p:nvPr/>
        </p:nvSpPr>
        <p:spPr>
          <a:xfrm>
            <a:off x="5451396" y="5271611"/>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LLMs are powerful.</a:t>
            </a:r>
            <a:endParaRPr lang="en-US" sz="2300" dirty="0"/>
          </a:p>
        </p:txBody>
      </p:sp>
      <p:sp>
        <p:nvSpPr>
          <p:cNvPr id="9" name="Text 6"/>
          <p:cNvSpPr/>
          <p:nvPr/>
        </p:nvSpPr>
        <p:spPr>
          <a:xfrm>
            <a:off x="5451396" y="5779770"/>
            <a:ext cx="3727490"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They are essential tools for language tasks.</a:t>
            </a:r>
            <a:endParaRPr lang="en-US" sz="1750" dirty="0"/>
          </a:p>
        </p:txBody>
      </p:sp>
      <p:sp>
        <p:nvSpPr>
          <p:cNvPr id="10" name="Shape 7"/>
          <p:cNvSpPr/>
          <p:nvPr/>
        </p:nvSpPr>
        <p:spPr>
          <a:xfrm>
            <a:off x="9640133" y="5037177"/>
            <a:ext cx="4196358" cy="2074902"/>
          </a:xfrm>
          <a:prstGeom prst="roundRect">
            <a:avLst>
              <a:gd name="adj" fmla="val 4591"/>
            </a:avLst>
          </a:prstGeom>
          <a:solidFill>
            <a:srgbClr val="2F1D63"/>
          </a:solidFill>
          <a:ln w="7620">
            <a:solidFill>
              <a:srgbClr val="48367C"/>
            </a:solidFill>
            <a:prstDash val="solid"/>
          </a:ln>
        </p:spPr>
      </p:sp>
      <p:sp>
        <p:nvSpPr>
          <p:cNvPr id="11" name="Text 8"/>
          <p:cNvSpPr/>
          <p:nvPr/>
        </p:nvSpPr>
        <p:spPr>
          <a:xfrm>
            <a:off x="9874568" y="5271611"/>
            <a:ext cx="3727490"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Testing has many limitations.</a:t>
            </a:r>
            <a:endParaRPr lang="en-US" sz="2300" dirty="0"/>
          </a:p>
        </p:txBody>
      </p:sp>
      <p:sp>
        <p:nvSpPr>
          <p:cNvPr id="12" name="Text 9"/>
          <p:cNvSpPr/>
          <p:nvPr/>
        </p:nvSpPr>
        <p:spPr>
          <a:xfrm>
            <a:off x="9874568" y="6151840"/>
            <a:ext cx="3727490"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is important to proceed with caution.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29803"/>
            <a:ext cx="10929938"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AI, ML, and Deep Learning: Core Concepts</a:t>
            </a:r>
            <a:endParaRPr lang="en-US" sz="4650" dirty="0"/>
          </a:p>
        </p:txBody>
      </p:sp>
      <p:sp>
        <p:nvSpPr>
          <p:cNvPr id="3" name="Text 1"/>
          <p:cNvSpPr/>
          <p:nvPr/>
        </p:nvSpPr>
        <p:spPr>
          <a:xfrm>
            <a:off x="793790" y="3541038"/>
            <a:ext cx="335172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Artificial Intelligence (AI)</a:t>
            </a:r>
            <a:endParaRPr lang="en-US" sz="2300" dirty="0"/>
          </a:p>
        </p:txBody>
      </p:sp>
      <p:sp>
        <p:nvSpPr>
          <p:cNvPr id="4" name="Text 2"/>
          <p:cNvSpPr/>
          <p:nvPr/>
        </p:nvSpPr>
        <p:spPr>
          <a:xfrm>
            <a:off x="793790" y="4139922"/>
            <a:ext cx="3978116"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AI is the broad concept of machines mimicking human intelligence. It includes problem-solving and decision-making.</a:t>
            </a:r>
            <a:endParaRPr lang="en-US" sz="1750" dirty="0"/>
          </a:p>
        </p:txBody>
      </p:sp>
      <p:sp>
        <p:nvSpPr>
          <p:cNvPr id="5" name="Text 3"/>
          <p:cNvSpPr/>
          <p:nvPr/>
        </p:nvSpPr>
        <p:spPr>
          <a:xfrm>
            <a:off x="5332928" y="3541038"/>
            <a:ext cx="3091101"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Machine Learning (ML)</a:t>
            </a:r>
            <a:endParaRPr lang="en-US" sz="2300" dirty="0"/>
          </a:p>
        </p:txBody>
      </p:sp>
      <p:sp>
        <p:nvSpPr>
          <p:cNvPr id="6" name="Text 4"/>
          <p:cNvSpPr/>
          <p:nvPr/>
        </p:nvSpPr>
        <p:spPr>
          <a:xfrm>
            <a:off x="5332928" y="4139922"/>
            <a:ext cx="397811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ML is a subset of AI. It </a:t>
            </a:r>
            <a:endParaRPr lang="en-US" sz="1750" dirty="0"/>
          </a:p>
        </p:txBody>
      </p:sp>
      <p:sp>
        <p:nvSpPr>
          <p:cNvPr id="7" name="Text 5"/>
          <p:cNvSpPr/>
          <p:nvPr/>
        </p:nvSpPr>
        <p:spPr>
          <a:xfrm>
            <a:off x="5332928" y="4706898"/>
            <a:ext cx="3978116"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enables systems to learn from data. They improve without explicit programming.</a:t>
            </a:r>
            <a:endParaRPr lang="en-US" sz="1750" dirty="0"/>
          </a:p>
        </p:txBody>
      </p:sp>
      <p:sp>
        <p:nvSpPr>
          <p:cNvPr id="8" name="Text 6"/>
          <p:cNvSpPr/>
          <p:nvPr/>
        </p:nvSpPr>
        <p:spPr>
          <a:xfrm>
            <a:off x="9872067" y="354103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Deep Learning</a:t>
            </a:r>
            <a:endParaRPr lang="en-US" sz="2300" dirty="0"/>
          </a:p>
        </p:txBody>
      </p:sp>
      <p:sp>
        <p:nvSpPr>
          <p:cNvPr id="9" name="Text 7"/>
          <p:cNvSpPr/>
          <p:nvPr/>
        </p:nvSpPr>
        <p:spPr>
          <a:xfrm>
            <a:off x="9872067" y="4139922"/>
            <a:ext cx="3978116"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Deep Learning is a subset of ML using neural networks. These networks have many layers. They analyze data with intricate patterns.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0392"/>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Generative AI: Unveiling the Magic</a:t>
            </a:r>
            <a:endParaRPr lang="en-US" sz="4650" dirty="0"/>
          </a:p>
        </p:txBody>
      </p:sp>
      <p:sp>
        <p:nvSpPr>
          <p:cNvPr id="4" name="Shape 1"/>
          <p:cNvSpPr/>
          <p:nvPr/>
        </p:nvSpPr>
        <p:spPr>
          <a:xfrm>
            <a:off x="793790" y="3314224"/>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70347" y="3346133"/>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3314224"/>
            <a:ext cx="2927747"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What is Generative AI?</a:t>
            </a:r>
            <a:endParaRPr lang="en-US" sz="2300" dirty="0"/>
          </a:p>
        </p:txBody>
      </p:sp>
      <p:sp>
        <p:nvSpPr>
          <p:cNvPr id="7" name="Text 4"/>
          <p:cNvSpPr/>
          <p:nvPr/>
        </p:nvSpPr>
        <p:spPr>
          <a:xfrm>
            <a:off x="1530906" y="4194453"/>
            <a:ext cx="2927747"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Generative AI models create new content. This includes text, images, and audio.</a:t>
            </a:r>
            <a:endParaRPr lang="en-US" sz="1750" dirty="0"/>
          </a:p>
        </p:txBody>
      </p:sp>
      <p:sp>
        <p:nvSpPr>
          <p:cNvPr id="8" name="Shape 5"/>
          <p:cNvSpPr/>
          <p:nvPr/>
        </p:nvSpPr>
        <p:spPr>
          <a:xfrm>
            <a:off x="4685467" y="3314224"/>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762024" y="3346133"/>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3314224"/>
            <a:ext cx="2927747"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Evolution</a:t>
            </a:r>
            <a:endParaRPr lang="en-US" sz="2300" dirty="0"/>
          </a:p>
        </p:txBody>
      </p:sp>
      <p:sp>
        <p:nvSpPr>
          <p:cNvPr id="11" name="Text 8"/>
          <p:cNvSpPr/>
          <p:nvPr/>
        </p:nvSpPr>
        <p:spPr>
          <a:xfrm>
            <a:off x="5422583" y="3822383"/>
            <a:ext cx="2927747"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Early models include GANs. Modern models include transformers.</a:t>
            </a:r>
            <a:endParaRPr lang="en-US" sz="1750" dirty="0"/>
          </a:p>
        </p:txBody>
      </p:sp>
      <p:sp>
        <p:nvSpPr>
          <p:cNvPr id="12" name="Shape 9"/>
          <p:cNvSpPr/>
          <p:nvPr/>
        </p:nvSpPr>
        <p:spPr>
          <a:xfrm>
            <a:off x="793790" y="5765125"/>
            <a:ext cx="510302" cy="510302"/>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870347" y="5797034"/>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765125"/>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Applications</a:t>
            </a:r>
            <a:endParaRPr lang="en-US" sz="2300" dirty="0"/>
          </a:p>
        </p:txBody>
      </p:sp>
      <p:sp>
        <p:nvSpPr>
          <p:cNvPr id="15" name="Text 12"/>
          <p:cNvSpPr/>
          <p:nvPr/>
        </p:nvSpPr>
        <p:spPr>
          <a:xfrm>
            <a:off x="1530906" y="6273284"/>
            <a:ext cx="6819305"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Generative AI is used for art, music, writing, and design. The possibilities are limitless.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6134"/>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Large Language Models (LLMs): The Power of Text</a:t>
            </a:r>
            <a:endParaRPr lang="en-US" sz="4650" dirty="0"/>
          </a:p>
        </p:txBody>
      </p:sp>
      <p:pic>
        <p:nvPicPr>
          <p:cNvPr id="4" name="Image 1" descr="preencoded.png">    </p:cNvPr>
          <p:cNvPicPr>
            <a:picLocks noChangeAspect="1"/>
          </p:cNvPicPr>
          <p:nvPr/>
        </p:nvPicPr>
        <p:blipFill>
          <a:blip r:embed="rId2"/>
          <a:stretch>
            <a:fillRect/>
          </a:stretch>
        </p:blipFill>
        <p:spPr>
          <a:xfrm>
            <a:off x="6280190" y="3284815"/>
            <a:ext cx="566976" cy="566976"/>
          </a:xfrm>
          <a:prstGeom prst="rect">
            <a:avLst/>
          </a:prstGeom>
        </p:spPr>
      </p:pic>
      <p:sp>
        <p:nvSpPr>
          <p:cNvPr id="5" name="Text 1"/>
          <p:cNvSpPr/>
          <p:nvPr/>
        </p:nvSpPr>
        <p:spPr>
          <a:xfrm>
            <a:off x="6280190" y="4078605"/>
            <a:ext cx="2291953"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Understanding LLMs</a:t>
            </a:r>
            <a:endParaRPr lang="en-US" sz="2300" dirty="0"/>
          </a:p>
        </p:txBody>
      </p:sp>
      <p:sp>
        <p:nvSpPr>
          <p:cNvPr id="6" name="Text 2"/>
          <p:cNvSpPr/>
          <p:nvPr/>
        </p:nvSpPr>
        <p:spPr>
          <a:xfrm>
            <a:off x="6280190" y="4958834"/>
            <a:ext cx="2291953"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LLMs are trained on vast amounts of text data. They generate human-like text.</a:t>
            </a:r>
            <a:endParaRPr lang="en-US" sz="1750" dirty="0"/>
          </a:p>
        </p:txBody>
      </p:sp>
      <p:pic>
        <p:nvPicPr>
          <p:cNvPr id="7" name="Image 2" descr="preencoded.png">    </p:cNvPr>
          <p:cNvPicPr>
            <a:picLocks noChangeAspect="1"/>
          </p:cNvPicPr>
          <p:nvPr/>
        </p:nvPicPr>
        <p:blipFill>
          <a:blip r:embed="rId3"/>
          <a:stretch>
            <a:fillRect/>
          </a:stretch>
        </p:blipFill>
        <p:spPr>
          <a:xfrm>
            <a:off x="8912304" y="3284815"/>
            <a:ext cx="566976" cy="566976"/>
          </a:xfrm>
          <a:prstGeom prst="rect">
            <a:avLst/>
          </a:prstGeom>
        </p:spPr>
      </p:pic>
      <p:sp>
        <p:nvSpPr>
          <p:cNvPr id="8" name="Text 3"/>
          <p:cNvSpPr/>
          <p:nvPr/>
        </p:nvSpPr>
        <p:spPr>
          <a:xfrm>
            <a:off x="8912304" y="4078605"/>
            <a:ext cx="2292072"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Impact on Industries</a:t>
            </a:r>
            <a:endParaRPr lang="en-US" sz="2300" dirty="0"/>
          </a:p>
        </p:txBody>
      </p:sp>
      <p:sp>
        <p:nvSpPr>
          <p:cNvPr id="9" name="Text 4"/>
          <p:cNvSpPr/>
          <p:nvPr/>
        </p:nvSpPr>
        <p:spPr>
          <a:xfrm>
            <a:off x="8912304" y="4958834"/>
            <a:ext cx="2292072"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LLMs revolutionize content creation. They impact customer service and data analysis.</a:t>
            </a:r>
            <a:endParaRPr lang="en-US" sz="1750" dirty="0"/>
          </a:p>
        </p:txBody>
      </p:sp>
      <p:pic>
        <p:nvPicPr>
          <p:cNvPr id="10" name="Image 3" descr="preencoded.png">    </p:cNvPr>
          <p:cNvPicPr>
            <a:picLocks noChangeAspect="1"/>
          </p:cNvPicPr>
          <p:nvPr/>
        </p:nvPicPr>
        <p:blipFill>
          <a:blip r:embed="rId4"/>
          <a:stretch>
            <a:fillRect/>
          </a:stretch>
        </p:blipFill>
        <p:spPr>
          <a:xfrm>
            <a:off x="11544538" y="3284815"/>
            <a:ext cx="566976" cy="566976"/>
          </a:xfrm>
          <a:prstGeom prst="rect">
            <a:avLst/>
          </a:prstGeom>
        </p:spPr>
      </p:pic>
      <p:sp>
        <p:nvSpPr>
          <p:cNvPr id="11" name="Text 5"/>
          <p:cNvSpPr/>
          <p:nvPr/>
        </p:nvSpPr>
        <p:spPr>
          <a:xfrm>
            <a:off x="11544538" y="4078605"/>
            <a:ext cx="2291953" cy="744141"/>
          </a:xfrm>
          <a:prstGeom prst="rect">
            <a:avLst/>
          </a:prstGeom>
          <a:noFill/>
          <a:ln/>
        </p:spPr>
        <p:txBody>
          <a:bodyPr wrap="squar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Applications Across Domains</a:t>
            </a:r>
            <a:endParaRPr lang="en-US" sz="2300" dirty="0"/>
          </a:p>
        </p:txBody>
      </p:sp>
      <p:sp>
        <p:nvSpPr>
          <p:cNvPr id="12" name="Text 6"/>
          <p:cNvSpPr/>
          <p:nvPr/>
        </p:nvSpPr>
        <p:spPr>
          <a:xfrm>
            <a:off x="11544538" y="4958834"/>
            <a:ext cx="2291953"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LLMs can summarize documents. They translate languages. They answer questions effectively.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31263"/>
            <a:ext cx="6339483"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GPT-4: The Cutting Edge</a:t>
            </a:r>
            <a:endParaRPr lang="en-US" sz="4650" dirty="0"/>
          </a:p>
        </p:txBody>
      </p:sp>
      <p:pic>
        <p:nvPicPr>
          <p:cNvPr id="4" name="Image 1" descr="preencoded.png">    </p:cNvPr>
          <p:cNvPicPr>
            <a:picLocks noChangeAspect="1"/>
          </p:cNvPicPr>
          <p:nvPr/>
        </p:nvPicPr>
        <p:blipFill>
          <a:blip r:embed="rId2"/>
          <a:stretch>
            <a:fillRect/>
          </a:stretch>
        </p:blipFill>
        <p:spPr>
          <a:xfrm>
            <a:off x="793790" y="2615684"/>
            <a:ext cx="1134070" cy="1360884"/>
          </a:xfrm>
          <a:prstGeom prst="rect">
            <a:avLst/>
          </a:prstGeom>
        </p:spPr>
      </p:pic>
      <p:sp>
        <p:nvSpPr>
          <p:cNvPr id="5" name="Text 1"/>
          <p:cNvSpPr/>
          <p:nvPr/>
        </p:nvSpPr>
        <p:spPr>
          <a:xfrm>
            <a:off x="2268022" y="284249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Architecture</a:t>
            </a:r>
            <a:endParaRPr lang="en-US" sz="2300" dirty="0"/>
          </a:p>
        </p:txBody>
      </p:sp>
      <p:sp>
        <p:nvSpPr>
          <p:cNvPr id="6" name="Text 2"/>
          <p:cNvSpPr/>
          <p:nvPr/>
        </p:nvSpPr>
        <p:spPr>
          <a:xfrm>
            <a:off x="2268022" y="3350657"/>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GPT-4 is based on the transformer architecture.</a:t>
            </a:r>
            <a:endParaRPr lang="en-US" sz="1750" dirty="0"/>
          </a:p>
        </p:txBody>
      </p:sp>
      <p:pic>
        <p:nvPicPr>
          <p:cNvPr id="7" name="Image 2" descr="preencoded.png">    </p:cNvPr>
          <p:cNvPicPr>
            <a:picLocks noChangeAspect="1"/>
          </p:cNvPicPr>
          <p:nvPr/>
        </p:nvPicPr>
        <p:blipFill>
          <a:blip r:embed="rId3"/>
          <a:stretch>
            <a:fillRect/>
          </a:stretch>
        </p:blipFill>
        <p:spPr>
          <a:xfrm>
            <a:off x="793790" y="3976568"/>
            <a:ext cx="1134070" cy="1360884"/>
          </a:xfrm>
          <a:prstGeom prst="rect">
            <a:avLst/>
          </a:prstGeom>
        </p:spPr>
      </p:pic>
      <p:sp>
        <p:nvSpPr>
          <p:cNvPr id="8" name="Text 3"/>
          <p:cNvSpPr/>
          <p:nvPr/>
        </p:nvSpPr>
        <p:spPr>
          <a:xfrm>
            <a:off x="2268022" y="4203383"/>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Capabilities</a:t>
            </a:r>
            <a:endParaRPr lang="en-US" sz="2300" dirty="0"/>
          </a:p>
        </p:txBody>
      </p:sp>
      <p:sp>
        <p:nvSpPr>
          <p:cNvPr id="9" name="Text 4"/>
          <p:cNvSpPr/>
          <p:nvPr/>
        </p:nvSpPr>
        <p:spPr>
          <a:xfrm>
            <a:off x="2268022" y="4711541"/>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generates high-quality, coherent text.</a:t>
            </a:r>
            <a:endParaRPr lang="en-US" sz="1750" dirty="0"/>
          </a:p>
        </p:txBody>
      </p:sp>
      <p:pic>
        <p:nvPicPr>
          <p:cNvPr id="10" name="Image 3" descr="preencoded.png">    </p:cNvPr>
          <p:cNvPicPr>
            <a:picLocks noChangeAspect="1"/>
          </p:cNvPicPr>
          <p:nvPr/>
        </p:nvPicPr>
        <p:blipFill>
          <a:blip r:embed="rId4"/>
          <a:stretch>
            <a:fillRect/>
          </a:stretch>
        </p:blipFill>
        <p:spPr>
          <a:xfrm>
            <a:off x="793790" y="5337453"/>
            <a:ext cx="1134070" cy="1360884"/>
          </a:xfrm>
          <a:prstGeom prst="rect">
            <a:avLst/>
          </a:prstGeom>
        </p:spPr>
      </p:pic>
      <p:sp>
        <p:nvSpPr>
          <p:cNvPr id="11" name="Text 5"/>
          <p:cNvSpPr/>
          <p:nvPr/>
        </p:nvSpPr>
        <p:spPr>
          <a:xfrm>
            <a:off x="2268022" y="556426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Use Cases</a:t>
            </a:r>
            <a:endParaRPr lang="en-US" sz="2300" dirty="0"/>
          </a:p>
        </p:txBody>
      </p:sp>
      <p:sp>
        <p:nvSpPr>
          <p:cNvPr id="12" name="Text 6"/>
          <p:cNvSpPr/>
          <p:nvPr/>
        </p:nvSpPr>
        <p:spPr>
          <a:xfrm>
            <a:off x="2268022" y="6072426"/>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is used for writing, coding, and analysis.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86552"/>
            <a:ext cx="7556421" cy="148851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Llama 3.2: An Open-Source Alternative</a:t>
            </a:r>
            <a:endParaRPr lang="en-US" sz="4650" dirty="0"/>
          </a:p>
        </p:txBody>
      </p:sp>
      <p:sp>
        <p:nvSpPr>
          <p:cNvPr id="4" name="Shape 1"/>
          <p:cNvSpPr/>
          <p:nvPr/>
        </p:nvSpPr>
        <p:spPr>
          <a:xfrm>
            <a:off x="1048941" y="2815233"/>
            <a:ext cx="30480" cy="4427696"/>
          </a:xfrm>
          <a:prstGeom prst="roundRect">
            <a:avLst>
              <a:gd name="adj" fmla="val 312558"/>
            </a:avLst>
          </a:prstGeom>
          <a:solidFill>
            <a:srgbClr val="48367C"/>
          </a:solidFill>
          <a:ln/>
        </p:spPr>
      </p:sp>
      <p:sp>
        <p:nvSpPr>
          <p:cNvPr id="5" name="Shape 2"/>
          <p:cNvSpPr/>
          <p:nvPr/>
        </p:nvSpPr>
        <p:spPr>
          <a:xfrm>
            <a:off x="1273612" y="3310295"/>
            <a:ext cx="680442" cy="30480"/>
          </a:xfrm>
          <a:prstGeom prst="roundRect">
            <a:avLst>
              <a:gd name="adj" fmla="val 312558"/>
            </a:avLst>
          </a:prstGeom>
          <a:solidFill>
            <a:srgbClr val="48367C"/>
          </a:solidFill>
          <a:ln/>
        </p:spPr>
      </p:sp>
      <p:sp>
        <p:nvSpPr>
          <p:cNvPr id="6" name="Shape 3"/>
          <p:cNvSpPr/>
          <p:nvPr/>
        </p:nvSpPr>
        <p:spPr>
          <a:xfrm>
            <a:off x="793790" y="3070384"/>
            <a:ext cx="510302" cy="510302"/>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870347" y="3102293"/>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2183011" y="3042047"/>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Features</a:t>
            </a:r>
            <a:endParaRPr lang="en-US" sz="2300" dirty="0"/>
          </a:p>
        </p:txBody>
      </p:sp>
      <p:sp>
        <p:nvSpPr>
          <p:cNvPr id="9" name="Text 6"/>
          <p:cNvSpPr/>
          <p:nvPr/>
        </p:nvSpPr>
        <p:spPr>
          <a:xfrm>
            <a:off x="2183011" y="3550206"/>
            <a:ext cx="61671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Llama 3.2 is designed to be efficient and accessible.</a:t>
            </a:r>
            <a:endParaRPr lang="en-US" sz="1750" dirty="0"/>
          </a:p>
        </p:txBody>
      </p:sp>
      <p:sp>
        <p:nvSpPr>
          <p:cNvPr id="10" name="Shape 7"/>
          <p:cNvSpPr/>
          <p:nvPr/>
        </p:nvSpPr>
        <p:spPr>
          <a:xfrm>
            <a:off x="1273612" y="4861798"/>
            <a:ext cx="680442" cy="30480"/>
          </a:xfrm>
          <a:prstGeom prst="roundRect">
            <a:avLst>
              <a:gd name="adj" fmla="val 312558"/>
            </a:avLst>
          </a:prstGeom>
          <a:solidFill>
            <a:srgbClr val="48367C"/>
          </a:solidFill>
          <a:ln/>
        </p:spPr>
      </p:sp>
      <p:sp>
        <p:nvSpPr>
          <p:cNvPr id="11" name="Shape 8"/>
          <p:cNvSpPr/>
          <p:nvPr/>
        </p:nvSpPr>
        <p:spPr>
          <a:xfrm>
            <a:off x="793790" y="4621887"/>
            <a:ext cx="510302" cy="510302"/>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870347" y="4653796"/>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2183011" y="4593550"/>
            <a:ext cx="3084195"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Differences from GPT-4</a:t>
            </a:r>
            <a:endParaRPr lang="en-US" sz="2300" dirty="0"/>
          </a:p>
        </p:txBody>
      </p:sp>
      <p:sp>
        <p:nvSpPr>
          <p:cNvPr id="14" name="Text 11"/>
          <p:cNvSpPr/>
          <p:nvPr/>
        </p:nvSpPr>
        <p:spPr>
          <a:xfrm>
            <a:off x="2183011" y="5101709"/>
            <a:ext cx="61671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offers a balance of performance and open access.</a:t>
            </a:r>
            <a:endParaRPr lang="en-US" sz="1750" dirty="0"/>
          </a:p>
        </p:txBody>
      </p:sp>
      <p:sp>
        <p:nvSpPr>
          <p:cNvPr id="15" name="Shape 12"/>
          <p:cNvSpPr/>
          <p:nvPr/>
        </p:nvSpPr>
        <p:spPr>
          <a:xfrm>
            <a:off x="1273612" y="6413302"/>
            <a:ext cx="680442" cy="30480"/>
          </a:xfrm>
          <a:prstGeom prst="roundRect">
            <a:avLst>
              <a:gd name="adj" fmla="val 312558"/>
            </a:avLst>
          </a:prstGeom>
          <a:solidFill>
            <a:srgbClr val="48367C"/>
          </a:solidFill>
          <a:ln/>
        </p:spPr>
      </p:sp>
      <p:sp>
        <p:nvSpPr>
          <p:cNvPr id="16" name="Shape 13"/>
          <p:cNvSpPr/>
          <p:nvPr/>
        </p:nvSpPr>
        <p:spPr>
          <a:xfrm>
            <a:off x="793790" y="6173391"/>
            <a:ext cx="510302" cy="510302"/>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870347" y="6205299"/>
            <a:ext cx="357188" cy="446484"/>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2183011" y="6145054"/>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Community Support</a:t>
            </a:r>
            <a:endParaRPr lang="en-US" sz="2300" dirty="0"/>
          </a:p>
        </p:txBody>
      </p:sp>
      <p:sp>
        <p:nvSpPr>
          <p:cNvPr id="19" name="Text 16"/>
          <p:cNvSpPr/>
          <p:nvPr/>
        </p:nvSpPr>
        <p:spPr>
          <a:xfrm>
            <a:off x="2183011" y="6653213"/>
            <a:ext cx="61671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It benefits from open-source contributions.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30097"/>
            <a:ext cx="11280577"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Generative AI in Software Testing: Potential</a:t>
            </a:r>
            <a:endParaRPr lang="en-US" sz="4650" dirty="0"/>
          </a:p>
        </p:txBody>
      </p:sp>
      <p:pic>
        <p:nvPicPr>
          <p:cNvPr id="3" name="Image 0" descr="preencoded.png">    </p:cNvPr>
          <p:cNvPicPr>
            <a:picLocks noChangeAspect="1"/>
          </p:cNvPicPr>
          <p:nvPr/>
        </p:nvPicPr>
        <p:blipFill>
          <a:blip r:embed="rId1"/>
          <a:stretch>
            <a:fillRect/>
          </a:stretch>
        </p:blipFill>
        <p:spPr>
          <a:xfrm>
            <a:off x="2978348" y="2927985"/>
            <a:ext cx="2152055" cy="825698"/>
          </a:xfrm>
          <a:prstGeom prst="rect">
            <a:avLst/>
          </a:prstGeom>
        </p:spPr>
      </p:pic>
      <p:sp>
        <p:nvSpPr>
          <p:cNvPr id="4" name="Text 1"/>
          <p:cNvSpPr/>
          <p:nvPr/>
        </p:nvSpPr>
        <p:spPr>
          <a:xfrm>
            <a:off x="3894892" y="3231237"/>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5" name="Text 2"/>
          <p:cNvSpPr/>
          <p:nvPr/>
        </p:nvSpPr>
        <p:spPr>
          <a:xfrm>
            <a:off x="5357217" y="3154799"/>
            <a:ext cx="2200037"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Code Generation</a:t>
            </a:r>
            <a:endParaRPr lang="en-US" sz="2300" dirty="0"/>
          </a:p>
        </p:txBody>
      </p:sp>
      <p:sp>
        <p:nvSpPr>
          <p:cNvPr id="6" name="Shape 3"/>
          <p:cNvSpPr/>
          <p:nvPr/>
        </p:nvSpPr>
        <p:spPr>
          <a:xfrm>
            <a:off x="5187077" y="3766780"/>
            <a:ext cx="8592860" cy="15240"/>
          </a:xfrm>
          <a:prstGeom prst="roundRect">
            <a:avLst>
              <a:gd name="adj" fmla="val 625116"/>
            </a:avLst>
          </a:prstGeom>
          <a:solidFill>
            <a:srgbClr val="48367C"/>
          </a:solidFill>
          <a:ln/>
        </p:spPr>
      </p:sp>
      <p:pic>
        <p:nvPicPr>
          <p:cNvPr id="7" name="Image 1" descr="preencoded.png">    </p:cNvPr>
          <p:cNvPicPr>
            <a:picLocks noChangeAspect="1"/>
          </p:cNvPicPr>
          <p:nvPr/>
        </p:nvPicPr>
        <p:blipFill>
          <a:blip r:embed="rId2"/>
          <a:stretch>
            <a:fillRect/>
          </a:stretch>
        </p:blipFill>
        <p:spPr>
          <a:xfrm>
            <a:off x="1902381" y="3810357"/>
            <a:ext cx="4304109" cy="825698"/>
          </a:xfrm>
          <a:prstGeom prst="rect">
            <a:avLst/>
          </a:prstGeom>
        </p:spPr>
      </p:pic>
      <p:sp>
        <p:nvSpPr>
          <p:cNvPr id="8" name="Text 4"/>
          <p:cNvSpPr/>
          <p:nvPr/>
        </p:nvSpPr>
        <p:spPr>
          <a:xfrm>
            <a:off x="3894892" y="4023836"/>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9" name="Text 5"/>
          <p:cNvSpPr/>
          <p:nvPr/>
        </p:nvSpPr>
        <p:spPr>
          <a:xfrm>
            <a:off x="6433304" y="4037171"/>
            <a:ext cx="274331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Test Case Generation</a:t>
            </a:r>
            <a:endParaRPr lang="en-US" sz="2300" dirty="0"/>
          </a:p>
        </p:txBody>
      </p:sp>
      <p:sp>
        <p:nvSpPr>
          <p:cNvPr id="10" name="Shape 6"/>
          <p:cNvSpPr/>
          <p:nvPr/>
        </p:nvSpPr>
        <p:spPr>
          <a:xfrm>
            <a:off x="6263164" y="4649153"/>
            <a:ext cx="7516773" cy="15240"/>
          </a:xfrm>
          <a:prstGeom prst="roundRect">
            <a:avLst>
              <a:gd name="adj" fmla="val 625116"/>
            </a:avLst>
          </a:prstGeom>
          <a:solidFill>
            <a:srgbClr val="48367C"/>
          </a:solidFill>
          <a:ln/>
        </p:spPr>
      </p:sp>
      <p:pic>
        <p:nvPicPr>
          <p:cNvPr id="11" name="Image 2" descr="preencoded.png">    </p:cNvPr>
          <p:cNvPicPr>
            <a:picLocks noChangeAspect="1"/>
          </p:cNvPicPr>
          <p:nvPr/>
        </p:nvPicPr>
        <p:blipFill>
          <a:blip r:embed="rId3"/>
          <a:stretch>
            <a:fillRect/>
          </a:stretch>
        </p:blipFill>
        <p:spPr>
          <a:xfrm>
            <a:off x="826294" y="4692729"/>
            <a:ext cx="6456164" cy="825698"/>
          </a:xfrm>
          <a:prstGeom prst="rect">
            <a:avLst/>
          </a:prstGeom>
        </p:spPr>
      </p:pic>
      <p:sp>
        <p:nvSpPr>
          <p:cNvPr id="12" name="Text 7"/>
          <p:cNvSpPr/>
          <p:nvPr/>
        </p:nvSpPr>
        <p:spPr>
          <a:xfrm>
            <a:off x="3894773" y="4906208"/>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3" name="Text 8"/>
          <p:cNvSpPr/>
          <p:nvPr/>
        </p:nvSpPr>
        <p:spPr>
          <a:xfrm>
            <a:off x="7509272" y="4919543"/>
            <a:ext cx="1831062"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Bug Detection</a:t>
            </a:r>
            <a:endParaRPr lang="en-US" sz="2300" dirty="0"/>
          </a:p>
        </p:txBody>
      </p:sp>
      <p:sp>
        <p:nvSpPr>
          <p:cNvPr id="14" name="Text 9"/>
          <p:cNvSpPr/>
          <p:nvPr/>
        </p:nvSpPr>
        <p:spPr>
          <a:xfrm>
            <a:off x="793790" y="5773579"/>
            <a:ext cx="13042821"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Generative AI can revolutionize software testing. It automates test case creation. It assists in debugging. It can also find edge cases.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54875"/>
            <a:ext cx="11987808"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Generative AI in Software Testing: Limitations</a:t>
            </a:r>
            <a:endParaRPr lang="en-US" sz="4650" dirty="0"/>
          </a:p>
        </p:txBody>
      </p:sp>
      <p:sp>
        <p:nvSpPr>
          <p:cNvPr id="3" name="Shape 1"/>
          <p:cNvSpPr/>
          <p:nvPr/>
        </p:nvSpPr>
        <p:spPr>
          <a:xfrm>
            <a:off x="793790" y="3052763"/>
            <a:ext cx="2173724" cy="825698"/>
          </a:xfrm>
          <a:prstGeom prst="roundRect">
            <a:avLst>
              <a:gd name="adj" fmla="val 11538"/>
            </a:avLst>
          </a:prstGeom>
          <a:solidFill>
            <a:srgbClr val="2F1D63"/>
          </a:solidFill>
          <a:ln w="7620">
            <a:solidFill>
              <a:srgbClr val="48367C"/>
            </a:solidFill>
            <a:prstDash val="solid"/>
          </a:ln>
        </p:spPr>
      </p:sp>
      <p:sp>
        <p:nvSpPr>
          <p:cNvPr id="4" name="Text 2"/>
          <p:cNvSpPr/>
          <p:nvPr/>
        </p:nvSpPr>
        <p:spPr>
          <a:xfrm>
            <a:off x="1721167" y="3266242"/>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5" name="Text 3"/>
          <p:cNvSpPr/>
          <p:nvPr/>
        </p:nvSpPr>
        <p:spPr>
          <a:xfrm>
            <a:off x="3194328" y="3279577"/>
            <a:ext cx="556736"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Bias</a:t>
            </a:r>
            <a:endParaRPr lang="en-US" sz="2300" dirty="0"/>
          </a:p>
        </p:txBody>
      </p:sp>
      <p:sp>
        <p:nvSpPr>
          <p:cNvPr id="6" name="Shape 4"/>
          <p:cNvSpPr/>
          <p:nvPr/>
        </p:nvSpPr>
        <p:spPr>
          <a:xfrm>
            <a:off x="3080861" y="3863221"/>
            <a:ext cx="10642402" cy="15240"/>
          </a:xfrm>
          <a:prstGeom prst="roundRect">
            <a:avLst>
              <a:gd name="adj" fmla="val 625116"/>
            </a:avLst>
          </a:prstGeom>
          <a:solidFill>
            <a:srgbClr val="48367C"/>
          </a:solidFill>
          <a:ln/>
        </p:spPr>
      </p:sp>
      <p:sp>
        <p:nvSpPr>
          <p:cNvPr id="7" name="Shape 5"/>
          <p:cNvSpPr/>
          <p:nvPr/>
        </p:nvSpPr>
        <p:spPr>
          <a:xfrm>
            <a:off x="793790" y="3991808"/>
            <a:ext cx="4347567" cy="825698"/>
          </a:xfrm>
          <a:prstGeom prst="roundRect">
            <a:avLst>
              <a:gd name="adj" fmla="val 11538"/>
            </a:avLst>
          </a:prstGeom>
          <a:solidFill>
            <a:srgbClr val="2F1D63"/>
          </a:solidFill>
          <a:ln w="7620">
            <a:solidFill>
              <a:srgbClr val="48367C"/>
            </a:solidFill>
            <a:prstDash val="solid"/>
          </a:ln>
        </p:spPr>
      </p:sp>
      <p:sp>
        <p:nvSpPr>
          <p:cNvPr id="8" name="Text 6"/>
          <p:cNvSpPr/>
          <p:nvPr/>
        </p:nvSpPr>
        <p:spPr>
          <a:xfrm>
            <a:off x="2808089" y="4205288"/>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9" name="Text 7"/>
          <p:cNvSpPr/>
          <p:nvPr/>
        </p:nvSpPr>
        <p:spPr>
          <a:xfrm>
            <a:off x="5368171" y="4218623"/>
            <a:ext cx="1207770"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Accuracy</a:t>
            </a:r>
            <a:endParaRPr lang="en-US" sz="2300" dirty="0"/>
          </a:p>
        </p:txBody>
      </p:sp>
      <p:sp>
        <p:nvSpPr>
          <p:cNvPr id="10" name="Shape 8"/>
          <p:cNvSpPr/>
          <p:nvPr/>
        </p:nvSpPr>
        <p:spPr>
          <a:xfrm>
            <a:off x="5254704" y="4802267"/>
            <a:ext cx="8468558" cy="15240"/>
          </a:xfrm>
          <a:prstGeom prst="roundRect">
            <a:avLst>
              <a:gd name="adj" fmla="val 625116"/>
            </a:avLst>
          </a:prstGeom>
          <a:solidFill>
            <a:srgbClr val="48367C"/>
          </a:solidFill>
          <a:ln/>
        </p:spPr>
      </p:sp>
      <p:sp>
        <p:nvSpPr>
          <p:cNvPr id="11" name="Shape 9"/>
          <p:cNvSpPr/>
          <p:nvPr/>
        </p:nvSpPr>
        <p:spPr>
          <a:xfrm>
            <a:off x="793790" y="4930854"/>
            <a:ext cx="6521410" cy="825698"/>
          </a:xfrm>
          <a:prstGeom prst="roundRect">
            <a:avLst>
              <a:gd name="adj" fmla="val 11538"/>
            </a:avLst>
          </a:prstGeom>
          <a:solidFill>
            <a:srgbClr val="2F1D63"/>
          </a:solidFill>
          <a:ln w="7620">
            <a:solidFill>
              <a:srgbClr val="48367C"/>
            </a:solidFill>
            <a:prstDash val="solid"/>
          </a:ln>
        </p:spPr>
      </p:sp>
      <p:sp>
        <p:nvSpPr>
          <p:cNvPr id="12" name="Text 10"/>
          <p:cNvSpPr/>
          <p:nvPr/>
        </p:nvSpPr>
        <p:spPr>
          <a:xfrm>
            <a:off x="3895011" y="5144333"/>
            <a:ext cx="318968" cy="398621"/>
          </a:xfrm>
          <a:prstGeom prst="rect">
            <a:avLst/>
          </a:prstGeom>
          <a:noFill/>
          <a:ln/>
        </p:spPr>
        <p:txBody>
          <a:bodyPr wrap="none" lIns="0" tIns="0" rIns="0" bIns="0" rtlCol="0" anchor="t"/>
          <a:lstStyle/>
          <a:p>
            <a:pPr algn="ctr" indent="0" marL="0">
              <a:lnSpc>
                <a:spcPts val="4000"/>
              </a:lnSpc>
              <a:buNone/>
            </a:pPr>
            <a:r>
              <a:rPr lang="en-US" sz="2500" b="1" spc="-45"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3" name="Text 11"/>
          <p:cNvSpPr/>
          <p:nvPr/>
        </p:nvSpPr>
        <p:spPr>
          <a:xfrm>
            <a:off x="7542014" y="5157668"/>
            <a:ext cx="185427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Explainability</a:t>
            </a:r>
            <a:endParaRPr lang="en-US" sz="2300" dirty="0"/>
          </a:p>
        </p:txBody>
      </p:sp>
      <p:sp>
        <p:nvSpPr>
          <p:cNvPr id="14" name="Text 12"/>
          <p:cNvSpPr/>
          <p:nvPr/>
        </p:nvSpPr>
        <p:spPr>
          <a:xfrm>
            <a:off x="793790" y="6011704"/>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Generative AI may produce biased results. Its accuracy depends on training data. Explainability remains a challenge.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83757"/>
            <a:ext cx="12775406"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Applications of Generative AI in Software Testing</a:t>
            </a:r>
            <a:endParaRPr lang="en-US" sz="4650" dirty="0"/>
          </a:p>
        </p:txBody>
      </p:sp>
      <p:pic>
        <p:nvPicPr>
          <p:cNvPr id="3" name="Image 0" descr="preencoded.png">    </p:cNvPr>
          <p:cNvPicPr>
            <a:picLocks noChangeAspect="1"/>
          </p:cNvPicPr>
          <p:nvPr/>
        </p:nvPicPr>
        <p:blipFill>
          <a:blip r:embed="rId1"/>
          <a:stretch>
            <a:fillRect/>
          </a:stretch>
        </p:blipFill>
        <p:spPr>
          <a:xfrm>
            <a:off x="793790" y="2681645"/>
            <a:ext cx="4120753" cy="2546747"/>
          </a:xfrm>
          <a:prstGeom prst="rect">
            <a:avLst/>
          </a:prstGeom>
        </p:spPr>
      </p:pic>
      <p:sp>
        <p:nvSpPr>
          <p:cNvPr id="4" name="Text 1"/>
          <p:cNvSpPr/>
          <p:nvPr/>
        </p:nvSpPr>
        <p:spPr>
          <a:xfrm>
            <a:off x="793790" y="5511879"/>
            <a:ext cx="335291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Automated Bug Detection</a:t>
            </a:r>
            <a:endParaRPr lang="en-US" sz="2300" dirty="0"/>
          </a:p>
        </p:txBody>
      </p:sp>
      <p:sp>
        <p:nvSpPr>
          <p:cNvPr id="5" name="Text 2"/>
          <p:cNvSpPr/>
          <p:nvPr/>
        </p:nvSpPr>
        <p:spPr>
          <a:xfrm>
            <a:off x="793790" y="6020038"/>
            <a:ext cx="4120753"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AI can identify bugs in code.</a:t>
            </a:r>
            <a:endParaRPr lang="en-US" sz="1750" dirty="0"/>
          </a:p>
        </p:txBody>
      </p:sp>
      <p:pic>
        <p:nvPicPr>
          <p:cNvPr id="6" name="Image 1" descr="preencoded.png">    </p:cNvPr>
          <p:cNvPicPr>
            <a:picLocks noChangeAspect="1"/>
          </p:cNvPicPr>
          <p:nvPr/>
        </p:nvPicPr>
        <p:blipFill>
          <a:blip r:embed="rId2"/>
          <a:stretch>
            <a:fillRect/>
          </a:stretch>
        </p:blipFill>
        <p:spPr>
          <a:xfrm>
            <a:off x="5254704" y="2681645"/>
            <a:ext cx="4120872" cy="2546866"/>
          </a:xfrm>
          <a:prstGeom prst="rect">
            <a:avLst/>
          </a:prstGeom>
        </p:spPr>
      </p:pic>
      <p:sp>
        <p:nvSpPr>
          <p:cNvPr id="7" name="Text 3"/>
          <p:cNvSpPr/>
          <p:nvPr/>
        </p:nvSpPr>
        <p:spPr>
          <a:xfrm>
            <a:off x="5254704" y="5511998"/>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Test Case Generation</a:t>
            </a:r>
            <a:endParaRPr lang="en-US" sz="2300" dirty="0"/>
          </a:p>
        </p:txBody>
      </p:sp>
      <p:sp>
        <p:nvSpPr>
          <p:cNvPr id="8" name="Text 4"/>
          <p:cNvSpPr/>
          <p:nvPr/>
        </p:nvSpPr>
        <p:spPr>
          <a:xfrm>
            <a:off x="5254704" y="6020157"/>
            <a:ext cx="412087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AI can create test cases automatically.</a:t>
            </a:r>
            <a:endParaRPr lang="en-US" sz="1750" dirty="0"/>
          </a:p>
        </p:txBody>
      </p:sp>
      <p:pic>
        <p:nvPicPr>
          <p:cNvPr id="9" name="Image 2" descr="preencoded.png">    </p:cNvPr>
          <p:cNvPicPr>
            <a:picLocks noChangeAspect="1"/>
          </p:cNvPicPr>
          <p:nvPr/>
        </p:nvPicPr>
        <p:blipFill>
          <a:blip r:embed="rId3"/>
          <a:stretch>
            <a:fillRect/>
          </a:stretch>
        </p:blipFill>
        <p:spPr>
          <a:xfrm>
            <a:off x="9715738" y="2681645"/>
            <a:ext cx="4120753" cy="2546747"/>
          </a:xfrm>
          <a:prstGeom prst="rect">
            <a:avLst/>
          </a:prstGeom>
        </p:spPr>
      </p:pic>
      <p:sp>
        <p:nvSpPr>
          <p:cNvPr id="10" name="Text 5"/>
          <p:cNvSpPr/>
          <p:nvPr/>
        </p:nvSpPr>
        <p:spPr>
          <a:xfrm>
            <a:off x="9715738" y="551187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AI Assistant</a:t>
            </a:r>
            <a:endParaRPr lang="en-US" sz="2300" dirty="0"/>
          </a:p>
        </p:txBody>
      </p:sp>
      <p:sp>
        <p:nvSpPr>
          <p:cNvPr id="11" name="Text 6"/>
          <p:cNvSpPr/>
          <p:nvPr/>
        </p:nvSpPr>
        <p:spPr>
          <a:xfrm>
            <a:off x="9715738" y="6020038"/>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AI can work as a software testing assistant.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2025-03-18T13:10:28Z</dcterms:created>
  <dcterms:modified xsi:type="dcterms:W3CDTF">2025-03-18T13:10:28Z</dcterms:modified>
</cp:coreProperties>
</file>